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60" r:id="rId4"/>
    <p:sldId id="258" r:id="rId5"/>
    <p:sldId id="257" r:id="rId6"/>
    <p:sldId id="265" r:id="rId7"/>
    <p:sldId id="266" r:id="rId8"/>
    <p:sldId id="261" r:id="rId9"/>
    <p:sldId id="264" r:id="rId10"/>
    <p:sldId id="263" r:id="rId11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52" d="100"/>
          <a:sy n="52" d="100"/>
        </p:scale>
        <p:origin x="-54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223587-4219-48BA-8B2C-58EC3CC404F8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d-ID"/>
        </a:p>
      </dgm:t>
    </dgm:pt>
    <dgm:pt modelId="{D11312D1-2E45-4733-87AA-E12015FD780D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id-ID" sz="2800" dirty="0" smtClean="0">
              <a:solidFill>
                <a:srgbClr val="C00000"/>
              </a:solidFill>
            </a:rPr>
            <a:t>Sebagai Badan usaha, koperasi wajib tunduk pada kaidah-kaidah perusahaan dan prinsip ekonomi yang berlaku</a:t>
          </a:r>
          <a:endParaRPr lang="id-ID" sz="2800" dirty="0">
            <a:solidFill>
              <a:srgbClr val="C00000"/>
            </a:solidFill>
          </a:endParaRPr>
        </a:p>
      </dgm:t>
    </dgm:pt>
    <dgm:pt modelId="{3317F3E8-ADD4-4711-A31D-F694DDDC9A10}" type="parTrans" cxnId="{620CCF38-6C78-4C15-8AE8-9432B08D30D9}">
      <dgm:prSet/>
      <dgm:spPr/>
      <dgm:t>
        <a:bodyPr/>
        <a:lstStyle/>
        <a:p>
          <a:endParaRPr lang="id-ID"/>
        </a:p>
      </dgm:t>
    </dgm:pt>
    <dgm:pt modelId="{5719ACC1-7426-42F8-8645-8BA5049043D2}" type="sibTrans" cxnId="{620CCF38-6C78-4C15-8AE8-9432B08D30D9}">
      <dgm:prSet/>
      <dgm:spPr/>
      <dgm:t>
        <a:bodyPr/>
        <a:lstStyle/>
        <a:p>
          <a:endParaRPr lang="id-ID"/>
        </a:p>
      </dgm:t>
    </dgm:pt>
    <dgm:pt modelId="{1306BFC6-33B7-49B0-B5AA-1EA9A982C4D0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id-ID" sz="2600" dirty="0" smtClean="0">
              <a:solidFill>
                <a:srgbClr val="C00000"/>
              </a:solidFill>
            </a:rPr>
            <a:t>Dengan mengacu pada konsep sistem:</a:t>
          </a:r>
        </a:p>
        <a:p>
          <a:r>
            <a:rPr lang="id-ID" sz="2600" dirty="0" smtClean="0">
              <a:solidFill>
                <a:srgbClr val="C00000"/>
              </a:solidFill>
            </a:rPr>
            <a:t>Bahwa koperasi sebagai kombinasi antara: </a:t>
          </a:r>
          <a:r>
            <a:rPr lang="id-ID" sz="2600" i="1" dirty="0" smtClean="0">
              <a:solidFill>
                <a:srgbClr val="C00000"/>
              </a:solidFill>
            </a:rPr>
            <a:t>manusia, aset fisik dan non fisik, informasi </a:t>
          </a:r>
          <a:r>
            <a:rPr lang="id-ID" sz="2600" i="0" dirty="0" smtClean="0">
              <a:solidFill>
                <a:srgbClr val="C00000"/>
              </a:solidFill>
            </a:rPr>
            <a:t>dan </a:t>
          </a:r>
          <a:r>
            <a:rPr lang="id-ID" sz="2600" i="1" dirty="0" smtClean="0">
              <a:solidFill>
                <a:srgbClr val="C00000"/>
              </a:solidFill>
            </a:rPr>
            <a:t>teknologi</a:t>
          </a:r>
          <a:endParaRPr lang="id-ID" sz="2600" dirty="0">
            <a:solidFill>
              <a:srgbClr val="C00000"/>
            </a:solidFill>
          </a:endParaRPr>
        </a:p>
      </dgm:t>
    </dgm:pt>
    <dgm:pt modelId="{E2C133BA-D97C-41C3-A2D6-CB5F99282779}" type="parTrans" cxnId="{04C84B7A-90BC-420C-A880-5E2B31E88BC7}">
      <dgm:prSet/>
      <dgm:spPr/>
      <dgm:t>
        <a:bodyPr/>
        <a:lstStyle/>
        <a:p>
          <a:endParaRPr lang="id-ID"/>
        </a:p>
      </dgm:t>
    </dgm:pt>
    <dgm:pt modelId="{470F405C-15FB-4AC6-A2D3-919267E3321B}" type="sibTrans" cxnId="{04C84B7A-90BC-420C-A880-5E2B31E88BC7}">
      <dgm:prSet/>
      <dgm:spPr/>
      <dgm:t>
        <a:bodyPr/>
        <a:lstStyle/>
        <a:p>
          <a:endParaRPr lang="id-ID"/>
        </a:p>
      </dgm:t>
    </dgm:pt>
    <dgm:pt modelId="{0461B8A7-D8A1-41DF-BF20-664A80027D97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id-ID" sz="2800" dirty="0" smtClean="0">
              <a:solidFill>
                <a:srgbClr val="C00000"/>
              </a:solidFill>
            </a:rPr>
            <a:t>Koperasi harus dapat menghasilkan </a:t>
          </a:r>
          <a:r>
            <a:rPr lang="id-ID" sz="2800" b="1" dirty="0" smtClean="0">
              <a:solidFill>
                <a:srgbClr val="C00000"/>
              </a:solidFill>
            </a:rPr>
            <a:t>KEUNTUNGAN</a:t>
          </a:r>
          <a:r>
            <a:rPr lang="id-ID" sz="2800" dirty="0" smtClean="0">
              <a:solidFill>
                <a:srgbClr val="C00000"/>
              </a:solidFill>
            </a:rPr>
            <a:t> dalam mengembangkan organisasi dan usahanya</a:t>
          </a:r>
          <a:endParaRPr lang="id-ID" sz="2800" dirty="0">
            <a:solidFill>
              <a:srgbClr val="C00000"/>
            </a:solidFill>
          </a:endParaRPr>
        </a:p>
      </dgm:t>
    </dgm:pt>
    <dgm:pt modelId="{839B7ECF-466C-4EC0-A3A4-FB9CC2749D10}" type="parTrans" cxnId="{5A47E71E-7F19-473F-8A78-F58991A25D52}">
      <dgm:prSet/>
      <dgm:spPr/>
      <dgm:t>
        <a:bodyPr/>
        <a:lstStyle/>
        <a:p>
          <a:endParaRPr lang="id-ID"/>
        </a:p>
      </dgm:t>
    </dgm:pt>
    <dgm:pt modelId="{E3FB9E9F-048C-4820-AEAC-54EBBDF3D7BF}" type="sibTrans" cxnId="{5A47E71E-7F19-473F-8A78-F58991A25D52}">
      <dgm:prSet/>
      <dgm:spPr/>
      <dgm:t>
        <a:bodyPr/>
        <a:lstStyle/>
        <a:p>
          <a:endParaRPr lang="id-ID"/>
        </a:p>
      </dgm:t>
    </dgm:pt>
    <dgm:pt modelId="{B7F54489-119A-4E58-B2C6-BBA1206ED5C6}" type="pres">
      <dgm:prSet presAssocID="{69223587-4219-48BA-8B2C-58EC3CC404F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E5612458-8629-458A-BE98-3AD8FA519647}" type="pres">
      <dgm:prSet presAssocID="{69223587-4219-48BA-8B2C-58EC3CC404F8}" presName="dummyMaxCanvas" presStyleCnt="0">
        <dgm:presLayoutVars/>
      </dgm:prSet>
      <dgm:spPr/>
    </dgm:pt>
    <dgm:pt modelId="{B9B3CF10-EDCE-49FB-A1FE-AE3C2F21B18E}" type="pres">
      <dgm:prSet presAssocID="{69223587-4219-48BA-8B2C-58EC3CC404F8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2122456-42BE-4729-9952-F1D5B3397E95}" type="pres">
      <dgm:prSet presAssocID="{69223587-4219-48BA-8B2C-58EC3CC404F8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E7023C2-5640-4D9D-A1DD-D95604C37E62}" type="pres">
      <dgm:prSet presAssocID="{69223587-4219-48BA-8B2C-58EC3CC404F8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B64F389-F1CF-443F-A097-7969E489A33A}" type="pres">
      <dgm:prSet presAssocID="{69223587-4219-48BA-8B2C-58EC3CC404F8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814CFFF-0A20-4F7E-B768-4E43D49C8B28}" type="pres">
      <dgm:prSet presAssocID="{69223587-4219-48BA-8B2C-58EC3CC404F8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739E173-515F-41EC-A1ED-E7C233AE9620}" type="pres">
      <dgm:prSet presAssocID="{69223587-4219-48BA-8B2C-58EC3CC404F8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32A7E5D-6848-42A9-89FF-4675D11B9079}" type="pres">
      <dgm:prSet presAssocID="{69223587-4219-48BA-8B2C-58EC3CC404F8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87A102E-B497-41AB-8D6A-7F0612CD4120}" type="pres">
      <dgm:prSet presAssocID="{69223587-4219-48BA-8B2C-58EC3CC404F8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FE6C9BFA-9A62-4479-89BD-A19329EF11B8}" type="presOf" srcId="{1306BFC6-33B7-49B0-B5AA-1EA9A982C4D0}" destId="{C32A7E5D-6848-42A9-89FF-4675D11B9079}" srcOrd="1" destOrd="0" presId="urn:microsoft.com/office/officeart/2005/8/layout/vProcess5"/>
    <dgm:cxn modelId="{620CCF38-6C78-4C15-8AE8-9432B08D30D9}" srcId="{69223587-4219-48BA-8B2C-58EC3CC404F8}" destId="{D11312D1-2E45-4733-87AA-E12015FD780D}" srcOrd="0" destOrd="0" parTransId="{3317F3E8-ADD4-4711-A31D-F694DDDC9A10}" sibTransId="{5719ACC1-7426-42F8-8645-8BA5049043D2}"/>
    <dgm:cxn modelId="{FD189BE1-B134-4523-9353-BBC377A3EF6A}" type="presOf" srcId="{69223587-4219-48BA-8B2C-58EC3CC404F8}" destId="{B7F54489-119A-4E58-B2C6-BBA1206ED5C6}" srcOrd="0" destOrd="0" presId="urn:microsoft.com/office/officeart/2005/8/layout/vProcess5"/>
    <dgm:cxn modelId="{B1EA876C-5083-4FAB-B41A-746F95BCC413}" type="presOf" srcId="{D11312D1-2E45-4733-87AA-E12015FD780D}" destId="{B9B3CF10-EDCE-49FB-A1FE-AE3C2F21B18E}" srcOrd="0" destOrd="0" presId="urn:microsoft.com/office/officeart/2005/8/layout/vProcess5"/>
    <dgm:cxn modelId="{E45383EA-ACF2-4844-9759-AB6858667875}" type="presOf" srcId="{0461B8A7-D8A1-41DF-BF20-664A80027D97}" destId="{2E7023C2-5640-4D9D-A1DD-D95604C37E62}" srcOrd="0" destOrd="0" presId="urn:microsoft.com/office/officeart/2005/8/layout/vProcess5"/>
    <dgm:cxn modelId="{04C84B7A-90BC-420C-A880-5E2B31E88BC7}" srcId="{69223587-4219-48BA-8B2C-58EC3CC404F8}" destId="{1306BFC6-33B7-49B0-B5AA-1EA9A982C4D0}" srcOrd="1" destOrd="0" parTransId="{E2C133BA-D97C-41C3-A2D6-CB5F99282779}" sibTransId="{470F405C-15FB-4AC6-A2D3-919267E3321B}"/>
    <dgm:cxn modelId="{90AFA6AB-E38E-4F92-BCD9-BF5273AAE631}" type="presOf" srcId="{5719ACC1-7426-42F8-8645-8BA5049043D2}" destId="{9B64F389-F1CF-443F-A097-7969E489A33A}" srcOrd="0" destOrd="0" presId="urn:microsoft.com/office/officeart/2005/8/layout/vProcess5"/>
    <dgm:cxn modelId="{CFF9BBF1-FD6E-4FAF-BFAE-23F4241BCD26}" type="presOf" srcId="{D11312D1-2E45-4733-87AA-E12015FD780D}" destId="{5739E173-515F-41EC-A1ED-E7C233AE9620}" srcOrd="1" destOrd="0" presId="urn:microsoft.com/office/officeart/2005/8/layout/vProcess5"/>
    <dgm:cxn modelId="{5A47E71E-7F19-473F-8A78-F58991A25D52}" srcId="{69223587-4219-48BA-8B2C-58EC3CC404F8}" destId="{0461B8A7-D8A1-41DF-BF20-664A80027D97}" srcOrd="2" destOrd="0" parTransId="{839B7ECF-466C-4EC0-A3A4-FB9CC2749D10}" sibTransId="{E3FB9E9F-048C-4820-AEAC-54EBBDF3D7BF}"/>
    <dgm:cxn modelId="{62FF0F8B-9A38-45CD-B271-884E6CC90ACD}" type="presOf" srcId="{1306BFC6-33B7-49B0-B5AA-1EA9A982C4D0}" destId="{E2122456-42BE-4729-9952-F1D5B3397E95}" srcOrd="0" destOrd="0" presId="urn:microsoft.com/office/officeart/2005/8/layout/vProcess5"/>
    <dgm:cxn modelId="{1C17E3FB-E94E-46B8-A1ED-B421E320EE7E}" type="presOf" srcId="{470F405C-15FB-4AC6-A2D3-919267E3321B}" destId="{0814CFFF-0A20-4F7E-B768-4E43D49C8B28}" srcOrd="0" destOrd="0" presId="urn:microsoft.com/office/officeart/2005/8/layout/vProcess5"/>
    <dgm:cxn modelId="{80FC3BDC-8ADD-44EB-85AA-EFA0C855746C}" type="presOf" srcId="{0461B8A7-D8A1-41DF-BF20-664A80027D97}" destId="{987A102E-B497-41AB-8D6A-7F0612CD4120}" srcOrd="1" destOrd="0" presId="urn:microsoft.com/office/officeart/2005/8/layout/vProcess5"/>
    <dgm:cxn modelId="{838F4522-0D00-40B7-982B-5B7154F941B9}" type="presParOf" srcId="{B7F54489-119A-4E58-B2C6-BBA1206ED5C6}" destId="{E5612458-8629-458A-BE98-3AD8FA519647}" srcOrd="0" destOrd="0" presId="urn:microsoft.com/office/officeart/2005/8/layout/vProcess5"/>
    <dgm:cxn modelId="{21017782-E91C-4DF9-94B2-23D8277BCB9D}" type="presParOf" srcId="{B7F54489-119A-4E58-B2C6-BBA1206ED5C6}" destId="{B9B3CF10-EDCE-49FB-A1FE-AE3C2F21B18E}" srcOrd="1" destOrd="0" presId="urn:microsoft.com/office/officeart/2005/8/layout/vProcess5"/>
    <dgm:cxn modelId="{7B8ED686-F6ED-44B4-B97A-ED954DBA535A}" type="presParOf" srcId="{B7F54489-119A-4E58-B2C6-BBA1206ED5C6}" destId="{E2122456-42BE-4729-9952-F1D5B3397E95}" srcOrd="2" destOrd="0" presId="urn:microsoft.com/office/officeart/2005/8/layout/vProcess5"/>
    <dgm:cxn modelId="{B7BDBB66-2EA5-4FC6-AEA9-719FA63BC5D4}" type="presParOf" srcId="{B7F54489-119A-4E58-B2C6-BBA1206ED5C6}" destId="{2E7023C2-5640-4D9D-A1DD-D95604C37E62}" srcOrd="3" destOrd="0" presId="urn:microsoft.com/office/officeart/2005/8/layout/vProcess5"/>
    <dgm:cxn modelId="{F35FF48B-5B4E-4B53-836C-071E434E0129}" type="presParOf" srcId="{B7F54489-119A-4E58-B2C6-BBA1206ED5C6}" destId="{9B64F389-F1CF-443F-A097-7969E489A33A}" srcOrd="4" destOrd="0" presId="urn:microsoft.com/office/officeart/2005/8/layout/vProcess5"/>
    <dgm:cxn modelId="{719D4C73-60E5-4BF4-8C98-85C6E87A5643}" type="presParOf" srcId="{B7F54489-119A-4E58-B2C6-BBA1206ED5C6}" destId="{0814CFFF-0A20-4F7E-B768-4E43D49C8B28}" srcOrd="5" destOrd="0" presId="urn:microsoft.com/office/officeart/2005/8/layout/vProcess5"/>
    <dgm:cxn modelId="{38ADAE2F-E447-47FB-B239-6BA79D94863C}" type="presParOf" srcId="{B7F54489-119A-4E58-B2C6-BBA1206ED5C6}" destId="{5739E173-515F-41EC-A1ED-E7C233AE9620}" srcOrd="6" destOrd="0" presId="urn:microsoft.com/office/officeart/2005/8/layout/vProcess5"/>
    <dgm:cxn modelId="{3EF230CC-1B68-4EFA-817A-B4DF0EE82C83}" type="presParOf" srcId="{B7F54489-119A-4E58-B2C6-BBA1206ED5C6}" destId="{C32A7E5D-6848-42A9-89FF-4675D11B9079}" srcOrd="7" destOrd="0" presId="urn:microsoft.com/office/officeart/2005/8/layout/vProcess5"/>
    <dgm:cxn modelId="{2947A2B8-8AD0-4370-975B-63F1B61173B1}" type="presParOf" srcId="{B7F54489-119A-4E58-B2C6-BBA1206ED5C6}" destId="{987A102E-B497-41AB-8D6A-7F0612CD412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014DB5-30AD-4A61-B991-5465CCE22C89}" type="doc">
      <dgm:prSet loTypeId="urn:microsoft.com/office/officeart/2005/8/layout/hList3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id-ID"/>
        </a:p>
      </dgm:t>
    </dgm:pt>
    <dgm:pt modelId="{35D06A8B-8CC7-48E6-8467-C8A28B83F360}">
      <dgm:prSet phldrT="[Text]"/>
      <dgm:spPr/>
      <dgm:t>
        <a:bodyPr/>
        <a:lstStyle/>
        <a:p>
          <a:r>
            <a:rPr lang="id-ID" dirty="0" smtClean="0"/>
            <a:t>I. PERBEDAAN KOPERASI dg BADAN USAHA LAINNYA</a:t>
          </a:r>
          <a:endParaRPr lang="id-ID" dirty="0"/>
        </a:p>
      </dgm:t>
    </dgm:pt>
    <dgm:pt modelId="{0740F13D-53AD-42F2-8E90-B422B51F04E4}" type="parTrans" cxnId="{264D5D63-20BB-4E1F-8CCF-CB3A7298D875}">
      <dgm:prSet/>
      <dgm:spPr/>
      <dgm:t>
        <a:bodyPr/>
        <a:lstStyle/>
        <a:p>
          <a:endParaRPr lang="id-ID"/>
        </a:p>
      </dgm:t>
    </dgm:pt>
    <dgm:pt modelId="{B3D9F764-92DE-422E-8E2E-58EE984F2A7D}" type="sibTrans" cxnId="{264D5D63-20BB-4E1F-8CCF-CB3A7298D875}">
      <dgm:prSet/>
      <dgm:spPr/>
      <dgm:t>
        <a:bodyPr/>
        <a:lstStyle/>
        <a:p>
          <a:endParaRPr lang="id-ID"/>
        </a:p>
      </dgm:t>
    </dgm:pt>
    <dgm:pt modelId="{0DE5DB77-F98B-4C5F-943F-0184D6FF98DA}">
      <dgm:prSet phldrT="[Text]" custT="1"/>
      <dgm:spPr/>
      <dgm:t>
        <a:bodyPr/>
        <a:lstStyle/>
        <a:p>
          <a:pPr algn="ctr"/>
          <a:r>
            <a:rPr lang="id-ID" sz="2500" b="1" dirty="0" smtClean="0"/>
            <a:t>KOPERASI</a:t>
          </a:r>
        </a:p>
        <a:p>
          <a:pPr algn="l"/>
          <a:r>
            <a:rPr lang="id-ID" sz="2500" b="1" dirty="0" smtClean="0"/>
            <a:t>1</a:t>
          </a:r>
          <a:r>
            <a:rPr lang="id-ID" sz="2500" dirty="0" smtClean="0"/>
            <a:t>. Koperasi adalah kumpulan orang-orang</a:t>
          </a:r>
        </a:p>
        <a:p>
          <a:pPr algn="l"/>
          <a:r>
            <a:rPr lang="id-ID" sz="2500" b="1" dirty="0" smtClean="0"/>
            <a:t>2</a:t>
          </a:r>
          <a:r>
            <a:rPr lang="id-ID" sz="2500" dirty="0" smtClean="0"/>
            <a:t>. Di koperasi setiap anggota memiliki suara yang sama</a:t>
          </a:r>
        </a:p>
        <a:p>
          <a:pPr algn="l"/>
          <a:r>
            <a:rPr lang="id-ID" sz="2500" b="1" dirty="0" smtClean="0"/>
            <a:t>3</a:t>
          </a:r>
          <a:r>
            <a:rPr lang="id-ID" sz="2500" dirty="0" smtClean="0"/>
            <a:t>. Anggota adalah pemilik sekaligus pelanggan (owner-user)</a:t>
          </a:r>
        </a:p>
        <a:p>
          <a:pPr algn="l"/>
          <a:r>
            <a:rPr lang="id-ID" sz="2500" b="1" dirty="0" smtClean="0"/>
            <a:t>4</a:t>
          </a:r>
          <a:r>
            <a:rPr lang="id-ID" sz="2500" dirty="0" smtClean="0"/>
            <a:t>. Tujuannya adalah memberikan manfaat pelayanan (benefit) sebaik-baiknya untuk anggota</a:t>
          </a:r>
        </a:p>
        <a:p>
          <a:pPr algn="l"/>
          <a:r>
            <a:rPr lang="id-ID" sz="2500" b="1" dirty="0" smtClean="0"/>
            <a:t>5</a:t>
          </a:r>
          <a:r>
            <a:rPr lang="id-ID" sz="2500" dirty="0" smtClean="0"/>
            <a:t>.Anggota koperasi memperoleh bagian SHU sebanding dengan besarnya transaksi yang mereka lakukan</a:t>
          </a:r>
          <a:endParaRPr lang="id-ID" sz="2500" dirty="0"/>
        </a:p>
      </dgm:t>
    </dgm:pt>
    <dgm:pt modelId="{705E6BC8-EAB5-49AD-A75C-76120BF0247C}" type="parTrans" cxnId="{8C651A25-58A6-445F-ABD7-C4DC850524E9}">
      <dgm:prSet/>
      <dgm:spPr/>
      <dgm:t>
        <a:bodyPr/>
        <a:lstStyle/>
        <a:p>
          <a:endParaRPr lang="id-ID"/>
        </a:p>
      </dgm:t>
    </dgm:pt>
    <dgm:pt modelId="{FCCB4C80-242B-41DE-B0D5-680EFC8AF833}" type="sibTrans" cxnId="{8C651A25-58A6-445F-ABD7-C4DC850524E9}">
      <dgm:prSet/>
      <dgm:spPr/>
      <dgm:t>
        <a:bodyPr/>
        <a:lstStyle/>
        <a:p>
          <a:endParaRPr lang="id-ID"/>
        </a:p>
      </dgm:t>
    </dgm:pt>
    <dgm:pt modelId="{839D9523-DB39-437D-A8A5-F8BC66B9CA68}">
      <dgm:prSet phldrT="[Text]" custT="1"/>
      <dgm:spPr/>
      <dgm:t>
        <a:bodyPr/>
        <a:lstStyle/>
        <a:p>
          <a:pPr algn="ctr"/>
          <a:r>
            <a:rPr lang="id-ID" sz="2500" b="1" dirty="0" smtClean="0"/>
            <a:t>BADAN USAHA LAINNYA</a:t>
          </a:r>
        </a:p>
        <a:p>
          <a:pPr algn="l"/>
          <a:r>
            <a:rPr lang="id-ID" sz="2500" b="1" dirty="0" smtClean="0"/>
            <a:t>1</a:t>
          </a:r>
          <a:r>
            <a:rPr lang="id-ID" sz="2500" dirty="0" smtClean="0"/>
            <a:t>. Nonkoperasi adalah kumpulan modal</a:t>
          </a:r>
        </a:p>
        <a:p>
          <a:pPr algn="l"/>
          <a:r>
            <a:rPr lang="id-ID" sz="2500" b="1" dirty="0" smtClean="0"/>
            <a:t>2</a:t>
          </a:r>
          <a:r>
            <a:rPr lang="id-ID" sz="2500" dirty="0" smtClean="0"/>
            <a:t>. Suara ditentukan oleh besarnya jumlah saham yang disetor</a:t>
          </a:r>
        </a:p>
        <a:p>
          <a:pPr algn="l"/>
          <a:r>
            <a:rPr lang="id-ID" sz="2500" b="1" dirty="0" smtClean="0"/>
            <a:t>3</a:t>
          </a:r>
          <a:r>
            <a:rPr lang="id-ID" sz="2500" dirty="0" smtClean="0"/>
            <a:t>. Pemegang saham tidak harus menjadi pelanggan</a:t>
          </a:r>
        </a:p>
        <a:p>
          <a:pPr algn="l"/>
          <a:r>
            <a:rPr lang="id-ID" sz="2500" b="1" dirty="0" smtClean="0"/>
            <a:t>4</a:t>
          </a:r>
          <a:r>
            <a:rPr lang="id-ID" sz="2500" dirty="0" smtClean="0"/>
            <a:t>. Tujuannya adalah mengejar laba setinggi-tingginya</a:t>
          </a:r>
        </a:p>
        <a:p>
          <a:pPr algn="l"/>
          <a:r>
            <a:rPr lang="id-ID" sz="2500" b="1" dirty="0" smtClean="0"/>
            <a:t>5</a:t>
          </a:r>
          <a:r>
            <a:rPr lang="id-ID" sz="2500" dirty="0" smtClean="0"/>
            <a:t>. Pemegang saham memperoleh bagian keuntungan sebanding dengan saham yang dimilikinya</a:t>
          </a:r>
        </a:p>
      </dgm:t>
    </dgm:pt>
    <dgm:pt modelId="{7AEBE0C3-39DE-48C1-896B-16482D9EEF30}" type="parTrans" cxnId="{610DBE65-9BA7-484D-958F-AAF45EE4309B}">
      <dgm:prSet/>
      <dgm:spPr/>
      <dgm:t>
        <a:bodyPr/>
        <a:lstStyle/>
        <a:p>
          <a:endParaRPr lang="id-ID"/>
        </a:p>
      </dgm:t>
    </dgm:pt>
    <dgm:pt modelId="{A95ACED3-6540-443B-BBF6-35093529BC68}" type="sibTrans" cxnId="{610DBE65-9BA7-484D-958F-AAF45EE4309B}">
      <dgm:prSet/>
      <dgm:spPr/>
      <dgm:t>
        <a:bodyPr/>
        <a:lstStyle/>
        <a:p>
          <a:endParaRPr lang="id-ID"/>
        </a:p>
      </dgm:t>
    </dgm:pt>
    <dgm:pt modelId="{DA14E04D-01D2-434B-BEC2-7C283112A440}" type="pres">
      <dgm:prSet presAssocID="{57014DB5-30AD-4A61-B991-5465CCE22C8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9335BF4F-CB0E-4327-ABDA-D82803F23118}" type="pres">
      <dgm:prSet presAssocID="{35D06A8B-8CC7-48E6-8467-C8A28B83F360}" presName="roof" presStyleLbl="dkBgShp" presStyleIdx="0" presStyleCnt="2" custScaleY="50002" custLinFactNeighborY="-13292"/>
      <dgm:spPr/>
      <dgm:t>
        <a:bodyPr/>
        <a:lstStyle/>
        <a:p>
          <a:endParaRPr lang="id-ID"/>
        </a:p>
      </dgm:t>
    </dgm:pt>
    <dgm:pt modelId="{452BD7CA-105A-4B06-850F-B96F8C4F7E8D}" type="pres">
      <dgm:prSet presAssocID="{35D06A8B-8CC7-48E6-8467-C8A28B83F360}" presName="pillars" presStyleCnt="0"/>
      <dgm:spPr/>
    </dgm:pt>
    <dgm:pt modelId="{5CF51B11-CA6E-491B-9615-FCFE3D2805A2}" type="pres">
      <dgm:prSet presAssocID="{35D06A8B-8CC7-48E6-8467-C8A28B83F360}" presName="pillar1" presStyleLbl="node1" presStyleIdx="0" presStyleCnt="2" custScaleX="95922" custScaleY="130833" custLinFactNeighborY="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7EE0B27-2733-4CDC-BD24-674C58438D84}" type="pres">
      <dgm:prSet presAssocID="{839D9523-DB39-437D-A8A5-F8BC66B9CA68}" presName="pillarX" presStyleLbl="node1" presStyleIdx="1" presStyleCnt="2" custScaleX="86834" custScaleY="131811" custLinFactNeighborY="44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BE0ADFC-894A-4D1F-85C0-75F909A376A6}" type="pres">
      <dgm:prSet presAssocID="{35D06A8B-8CC7-48E6-8467-C8A28B83F360}" presName="base" presStyleLbl="dkBgShp" presStyleIdx="1" presStyleCnt="2" custFlipVert="0" custScaleY="35137" custLinFactNeighborX="180" custLinFactNeighborY="98488"/>
      <dgm:spPr/>
    </dgm:pt>
  </dgm:ptLst>
  <dgm:cxnLst>
    <dgm:cxn modelId="{B7337A1A-7DEA-4E59-9C8D-9BB400D2F3BF}" type="presOf" srcId="{839D9523-DB39-437D-A8A5-F8BC66B9CA68}" destId="{27EE0B27-2733-4CDC-BD24-674C58438D84}" srcOrd="0" destOrd="0" presId="urn:microsoft.com/office/officeart/2005/8/layout/hList3"/>
    <dgm:cxn modelId="{0C0D2C7D-FD2C-4233-B7C2-964DDDC9B2F8}" type="presOf" srcId="{57014DB5-30AD-4A61-B991-5465CCE22C89}" destId="{DA14E04D-01D2-434B-BEC2-7C283112A440}" srcOrd="0" destOrd="0" presId="urn:microsoft.com/office/officeart/2005/8/layout/hList3"/>
    <dgm:cxn modelId="{8C651A25-58A6-445F-ABD7-C4DC850524E9}" srcId="{35D06A8B-8CC7-48E6-8467-C8A28B83F360}" destId="{0DE5DB77-F98B-4C5F-943F-0184D6FF98DA}" srcOrd="0" destOrd="0" parTransId="{705E6BC8-EAB5-49AD-A75C-76120BF0247C}" sibTransId="{FCCB4C80-242B-41DE-B0D5-680EFC8AF833}"/>
    <dgm:cxn modelId="{A4D6331A-614D-41D3-9825-EDA5AAF8837D}" type="presOf" srcId="{35D06A8B-8CC7-48E6-8467-C8A28B83F360}" destId="{9335BF4F-CB0E-4327-ABDA-D82803F23118}" srcOrd="0" destOrd="0" presId="urn:microsoft.com/office/officeart/2005/8/layout/hList3"/>
    <dgm:cxn modelId="{6CAA943F-A40C-4954-A2C6-9F13749EF8CF}" type="presOf" srcId="{0DE5DB77-F98B-4C5F-943F-0184D6FF98DA}" destId="{5CF51B11-CA6E-491B-9615-FCFE3D2805A2}" srcOrd="0" destOrd="0" presId="urn:microsoft.com/office/officeart/2005/8/layout/hList3"/>
    <dgm:cxn modelId="{610DBE65-9BA7-484D-958F-AAF45EE4309B}" srcId="{35D06A8B-8CC7-48E6-8467-C8A28B83F360}" destId="{839D9523-DB39-437D-A8A5-F8BC66B9CA68}" srcOrd="1" destOrd="0" parTransId="{7AEBE0C3-39DE-48C1-896B-16482D9EEF30}" sibTransId="{A95ACED3-6540-443B-BBF6-35093529BC68}"/>
    <dgm:cxn modelId="{264D5D63-20BB-4E1F-8CCF-CB3A7298D875}" srcId="{57014DB5-30AD-4A61-B991-5465CCE22C89}" destId="{35D06A8B-8CC7-48E6-8467-C8A28B83F360}" srcOrd="0" destOrd="0" parTransId="{0740F13D-53AD-42F2-8E90-B422B51F04E4}" sibTransId="{B3D9F764-92DE-422E-8E2E-58EE984F2A7D}"/>
    <dgm:cxn modelId="{092735E1-708B-438F-A938-2E46F93B115F}" type="presParOf" srcId="{DA14E04D-01D2-434B-BEC2-7C283112A440}" destId="{9335BF4F-CB0E-4327-ABDA-D82803F23118}" srcOrd="0" destOrd="0" presId="urn:microsoft.com/office/officeart/2005/8/layout/hList3"/>
    <dgm:cxn modelId="{48D233FF-C3DA-40B6-B4D8-28DC723A40C3}" type="presParOf" srcId="{DA14E04D-01D2-434B-BEC2-7C283112A440}" destId="{452BD7CA-105A-4B06-850F-B96F8C4F7E8D}" srcOrd="1" destOrd="0" presId="urn:microsoft.com/office/officeart/2005/8/layout/hList3"/>
    <dgm:cxn modelId="{AAF84D84-2F72-427D-9CF2-1BAD8C470515}" type="presParOf" srcId="{452BD7CA-105A-4B06-850F-B96F8C4F7E8D}" destId="{5CF51B11-CA6E-491B-9615-FCFE3D2805A2}" srcOrd="0" destOrd="0" presId="urn:microsoft.com/office/officeart/2005/8/layout/hList3"/>
    <dgm:cxn modelId="{85EF4EFB-5B84-442C-85AE-2CC89173BAA2}" type="presParOf" srcId="{452BD7CA-105A-4B06-850F-B96F8C4F7E8D}" destId="{27EE0B27-2733-4CDC-BD24-674C58438D84}" srcOrd="1" destOrd="0" presId="urn:microsoft.com/office/officeart/2005/8/layout/hList3"/>
    <dgm:cxn modelId="{177691A3-7C2F-4161-8394-B4E3B16D53D7}" type="presParOf" srcId="{DA14E04D-01D2-434B-BEC2-7C283112A440}" destId="{DBE0ADFC-894A-4D1F-85C0-75F909A376A6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B3CF10-EDCE-49FB-A1FE-AE3C2F21B18E}">
      <dsp:nvSpPr>
        <dsp:cNvPr id="0" name=""/>
        <dsp:cNvSpPr/>
      </dsp:nvSpPr>
      <dsp:spPr>
        <a:xfrm>
          <a:off x="0" y="0"/>
          <a:ext cx="8636000" cy="156924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>
              <a:solidFill>
                <a:srgbClr val="C00000"/>
              </a:solidFill>
            </a:rPr>
            <a:t>Sebagai Badan usaha, koperasi wajib tunduk pada kaidah-kaidah perusahaan dan prinsip ekonomi yang berlaku</a:t>
          </a:r>
          <a:endParaRPr lang="id-ID" sz="2800" kern="1200" dirty="0">
            <a:solidFill>
              <a:srgbClr val="C00000"/>
            </a:solidFill>
          </a:endParaRPr>
        </a:p>
      </dsp:txBody>
      <dsp:txXfrm>
        <a:off x="45962" y="45962"/>
        <a:ext cx="6942662" cy="1477319"/>
      </dsp:txXfrm>
    </dsp:sp>
    <dsp:sp modelId="{E2122456-42BE-4729-9952-F1D5B3397E95}">
      <dsp:nvSpPr>
        <dsp:cNvPr id="0" name=""/>
        <dsp:cNvSpPr/>
      </dsp:nvSpPr>
      <dsp:spPr>
        <a:xfrm>
          <a:off x="761999" y="1830784"/>
          <a:ext cx="8636000" cy="1569243"/>
        </a:xfrm>
        <a:prstGeom prst="roundRect">
          <a:avLst>
            <a:gd name="adj" fmla="val 10000"/>
          </a:avLst>
        </a:prstGeom>
        <a:solidFill>
          <a:schemeClr val="accent2">
            <a:hueOff val="-3670562"/>
            <a:satOff val="16196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 smtClean="0">
              <a:solidFill>
                <a:srgbClr val="C00000"/>
              </a:solidFill>
            </a:rPr>
            <a:t>Dengan mengacu pada konsep sistem: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 smtClean="0">
              <a:solidFill>
                <a:srgbClr val="C00000"/>
              </a:solidFill>
            </a:rPr>
            <a:t>Bahwa koperasi sebagai kombinasi antara: </a:t>
          </a:r>
          <a:r>
            <a:rPr lang="id-ID" sz="2600" i="1" kern="1200" dirty="0" smtClean="0">
              <a:solidFill>
                <a:srgbClr val="C00000"/>
              </a:solidFill>
            </a:rPr>
            <a:t>manusia, aset fisik dan non fisik, informasi </a:t>
          </a:r>
          <a:r>
            <a:rPr lang="id-ID" sz="2600" i="0" kern="1200" dirty="0" smtClean="0">
              <a:solidFill>
                <a:srgbClr val="C00000"/>
              </a:solidFill>
            </a:rPr>
            <a:t>dan </a:t>
          </a:r>
          <a:r>
            <a:rPr lang="id-ID" sz="2600" i="1" kern="1200" dirty="0" smtClean="0">
              <a:solidFill>
                <a:srgbClr val="C00000"/>
              </a:solidFill>
            </a:rPr>
            <a:t>teknologi</a:t>
          </a:r>
          <a:endParaRPr lang="id-ID" sz="2600" kern="1200" dirty="0">
            <a:solidFill>
              <a:srgbClr val="C00000"/>
            </a:solidFill>
          </a:endParaRPr>
        </a:p>
      </dsp:txBody>
      <dsp:txXfrm>
        <a:off x="807961" y="1876746"/>
        <a:ext cx="6762067" cy="1477319"/>
      </dsp:txXfrm>
    </dsp:sp>
    <dsp:sp modelId="{2E7023C2-5640-4D9D-A1DD-D95604C37E62}">
      <dsp:nvSpPr>
        <dsp:cNvPr id="0" name=""/>
        <dsp:cNvSpPr/>
      </dsp:nvSpPr>
      <dsp:spPr>
        <a:xfrm>
          <a:off x="1523999" y="3661568"/>
          <a:ext cx="8636000" cy="1569243"/>
        </a:xfrm>
        <a:prstGeom prst="roundRect">
          <a:avLst>
            <a:gd name="adj" fmla="val 10000"/>
          </a:avLst>
        </a:prstGeom>
        <a:solidFill>
          <a:schemeClr val="accent2">
            <a:hueOff val="-7341125"/>
            <a:satOff val="32393"/>
            <a:lumOff val="-54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>
              <a:solidFill>
                <a:srgbClr val="C00000"/>
              </a:solidFill>
            </a:rPr>
            <a:t>Koperasi harus dapat menghasilkan </a:t>
          </a:r>
          <a:r>
            <a:rPr lang="id-ID" sz="2800" b="1" kern="1200" dirty="0" smtClean="0">
              <a:solidFill>
                <a:srgbClr val="C00000"/>
              </a:solidFill>
            </a:rPr>
            <a:t>KEUNTUNGAN</a:t>
          </a:r>
          <a:r>
            <a:rPr lang="id-ID" sz="2800" kern="1200" dirty="0" smtClean="0">
              <a:solidFill>
                <a:srgbClr val="C00000"/>
              </a:solidFill>
            </a:rPr>
            <a:t> dalam mengembangkan organisasi dan usahanya</a:t>
          </a:r>
          <a:endParaRPr lang="id-ID" sz="2800" kern="1200" dirty="0">
            <a:solidFill>
              <a:srgbClr val="C00000"/>
            </a:solidFill>
          </a:endParaRPr>
        </a:p>
      </dsp:txBody>
      <dsp:txXfrm>
        <a:off x="1569961" y="3707530"/>
        <a:ext cx="6762067" cy="1477319"/>
      </dsp:txXfrm>
    </dsp:sp>
    <dsp:sp modelId="{9B64F389-F1CF-443F-A097-7969E489A33A}">
      <dsp:nvSpPr>
        <dsp:cNvPr id="0" name=""/>
        <dsp:cNvSpPr/>
      </dsp:nvSpPr>
      <dsp:spPr>
        <a:xfrm>
          <a:off x="7615991" y="1190009"/>
          <a:ext cx="1020008" cy="102000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3600" kern="1200"/>
        </a:p>
      </dsp:txBody>
      <dsp:txXfrm>
        <a:off x="7845493" y="1190009"/>
        <a:ext cx="561004" cy="767556"/>
      </dsp:txXfrm>
    </dsp:sp>
    <dsp:sp modelId="{0814CFFF-0A20-4F7E-B768-4E43D49C8B28}">
      <dsp:nvSpPr>
        <dsp:cNvPr id="0" name=""/>
        <dsp:cNvSpPr/>
      </dsp:nvSpPr>
      <dsp:spPr>
        <a:xfrm>
          <a:off x="8377991" y="3010332"/>
          <a:ext cx="1020008" cy="102000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7405413"/>
            <a:satOff val="26848"/>
            <a:lumOff val="-714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7405413"/>
              <a:satOff val="26848"/>
              <a:lumOff val="-7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3600" kern="1200"/>
        </a:p>
      </dsp:txBody>
      <dsp:txXfrm>
        <a:off x="8607493" y="3010332"/>
        <a:ext cx="561004" cy="7675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35BF4F-CB0E-4327-ABDA-D82803F23118}">
      <dsp:nvSpPr>
        <dsp:cNvPr id="0" name=""/>
        <dsp:cNvSpPr/>
      </dsp:nvSpPr>
      <dsp:spPr>
        <a:xfrm>
          <a:off x="0" y="0"/>
          <a:ext cx="10385552" cy="979361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700" kern="1200" dirty="0" smtClean="0"/>
            <a:t>I. PERBEDAAN KOPERASI dg BADAN USAHA LAINNYA</a:t>
          </a:r>
          <a:endParaRPr lang="id-ID" sz="3700" kern="1200" dirty="0"/>
        </a:p>
      </dsp:txBody>
      <dsp:txXfrm>
        <a:off x="0" y="0"/>
        <a:ext cx="10385552" cy="979361"/>
      </dsp:txXfrm>
    </dsp:sp>
    <dsp:sp modelId="{5CF51B11-CA6E-491B-9615-FCFE3D2805A2}">
      <dsp:nvSpPr>
        <dsp:cNvPr id="0" name=""/>
        <dsp:cNvSpPr/>
      </dsp:nvSpPr>
      <dsp:spPr>
        <a:xfrm>
          <a:off x="2872" y="981119"/>
          <a:ext cx="5447984" cy="5381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b="1" kern="1200" dirty="0" smtClean="0"/>
            <a:t>KOPERASI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b="1" kern="1200" dirty="0" smtClean="0"/>
            <a:t>1</a:t>
          </a:r>
          <a:r>
            <a:rPr lang="id-ID" sz="2500" kern="1200" dirty="0" smtClean="0"/>
            <a:t>. Koperasi adalah kumpulan orang-orang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b="1" kern="1200" dirty="0" smtClean="0"/>
            <a:t>2</a:t>
          </a:r>
          <a:r>
            <a:rPr lang="id-ID" sz="2500" kern="1200" dirty="0" smtClean="0"/>
            <a:t>. Di koperasi setiap anggota memiliki suara yang sama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b="1" kern="1200" dirty="0" smtClean="0"/>
            <a:t>3</a:t>
          </a:r>
          <a:r>
            <a:rPr lang="id-ID" sz="2500" kern="1200" dirty="0" smtClean="0"/>
            <a:t>. Anggota adalah pemilik sekaligus pelanggan (owner-user)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b="1" kern="1200" dirty="0" smtClean="0"/>
            <a:t>4</a:t>
          </a:r>
          <a:r>
            <a:rPr lang="id-ID" sz="2500" kern="1200" dirty="0" smtClean="0"/>
            <a:t>. Tujuannya adalah memberikan manfaat pelayanan (benefit) sebaik-baiknya untuk anggota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b="1" kern="1200" dirty="0" smtClean="0"/>
            <a:t>5</a:t>
          </a:r>
          <a:r>
            <a:rPr lang="id-ID" sz="2500" kern="1200" dirty="0" smtClean="0"/>
            <a:t>.Anggota koperasi memperoleh bagian SHU sebanding dengan besarnya transaksi yang mereka lakukan</a:t>
          </a:r>
          <a:endParaRPr lang="id-ID" sz="2500" kern="1200" dirty="0"/>
        </a:p>
      </dsp:txBody>
      <dsp:txXfrm>
        <a:off x="2872" y="981119"/>
        <a:ext cx="5447984" cy="5381362"/>
      </dsp:txXfrm>
    </dsp:sp>
    <dsp:sp modelId="{27EE0B27-2733-4CDC-BD24-674C58438D84}">
      <dsp:nvSpPr>
        <dsp:cNvPr id="0" name=""/>
        <dsp:cNvSpPr/>
      </dsp:nvSpPr>
      <dsp:spPr>
        <a:xfrm>
          <a:off x="5450856" y="979309"/>
          <a:ext cx="4931822" cy="5421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b="1" kern="1200" dirty="0" smtClean="0"/>
            <a:t>BADAN USAHA LAINNYA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b="1" kern="1200" dirty="0" smtClean="0"/>
            <a:t>1</a:t>
          </a:r>
          <a:r>
            <a:rPr lang="id-ID" sz="2500" kern="1200" dirty="0" smtClean="0"/>
            <a:t>. Nonkoperasi adalah kumpulan modal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b="1" kern="1200" dirty="0" smtClean="0"/>
            <a:t>2</a:t>
          </a:r>
          <a:r>
            <a:rPr lang="id-ID" sz="2500" kern="1200" dirty="0" smtClean="0"/>
            <a:t>. Suara ditentukan oleh besarnya jumlah saham yang disetor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b="1" kern="1200" dirty="0" smtClean="0"/>
            <a:t>3</a:t>
          </a:r>
          <a:r>
            <a:rPr lang="id-ID" sz="2500" kern="1200" dirty="0" smtClean="0"/>
            <a:t>. Pemegang saham tidak harus menjadi pelanggan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b="1" kern="1200" dirty="0" smtClean="0"/>
            <a:t>4</a:t>
          </a:r>
          <a:r>
            <a:rPr lang="id-ID" sz="2500" kern="1200" dirty="0" smtClean="0"/>
            <a:t>. Tujuannya adalah mengejar laba setinggi-tingginya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b="1" kern="1200" dirty="0" smtClean="0"/>
            <a:t>5</a:t>
          </a:r>
          <a:r>
            <a:rPr lang="id-ID" sz="2500" kern="1200" dirty="0" smtClean="0"/>
            <a:t>. Pemegang saham memperoleh bagian keuntungan sebanding dengan saham yang dimilikinya</a:t>
          </a:r>
        </a:p>
      </dsp:txBody>
      <dsp:txXfrm>
        <a:off x="5450856" y="979309"/>
        <a:ext cx="4931822" cy="5421589"/>
      </dsp:txXfrm>
    </dsp:sp>
    <dsp:sp modelId="{DBE0ADFC-894A-4D1F-85C0-75F909A376A6}">
      <dsp:nvSpPr>
        <dsp:cNvPr id="0" name=""/>
        <dsp:cNvSpPr/>
      </dsp:nvSpPr>
      <dsp:spPr>
        <a:xfrm>
          <a:off x="0" y="6326702"/>
          <a:ext cx="10385552" cy="160582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AA7E-B2F5-4A4E-BE4A-BFC165EB6BE9}" type="datetimeFigureOut">
              <a:rPr lang="id-ID" smtClean="0"/>
              <a:t>10/10/2017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95BD-3339-439D-B2CE-98B3C6482AE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AA7E-B2F5-4A4E-BE4A-BFC165EB6BE9}" type="datetimeFigureOut">
              <a:rPr lang="id-ID" smtClean="0"/>
              <a:t>10/10/2017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95BD-3339-439D-B2CE-98B3C6482AE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AA7E-B2F5-4A4E-BE4A-BFC165EB6BE9}" type="datetimeFigureOut">
              <a:rPr lang="id-ID" smtClean="0"/>
              <a:t>10/10/2017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95BD-3339-439D-B2CE-98B3C6482AE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AA7E-B2F5-4A4E-BE4A-BFC165EB6BE9}" type="datetimeFigureOut">
              <a:rPr lang="id-ID" smtClean="0"/>
              <a:t>10/10/2017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95BD-3339-439D-B2CE-98B3C6482AE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AA7E-B2F5-4A4E-BE4A-BFC165EB6BE9}" type="datetimeFigureOut">
              <a:rPr lang="id-ID" smtClean="0"/>
              <a:t>10/10/2017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95BD-3339-439D-B2CE-98B3C6482AE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AA7E-B2F5-4A4E-BE4A-BFC165EB6BE9}" type="datetimeFigureOut">
              <a:rPr lang="id-ID" smtClean="0"/>
              <a:t>10/10/2017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95BD-3339-439D-B2CE-98B3C6482AE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AA7E-B2F5-4A4E-BE4A-BFC165EB6BE9}" type="datetimeFigureOut">
              <a:rPr lang="id-ID" smtClean="0"/>
              <a:t>10/10/2017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95BD-3339-439D-B2CE-98B3C6482AE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AA7E-B2F5-4A4E-BE4A-BFC165EB6BE9}" type="datetimeFigureOut">
              <a:rPr lang="id-ID" smtClean="0"/>
              <a:t>10/10/2017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95BD-3339-439D-B2CE-98B3C6482AE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AA7E-B2F5-4A4E-BE4A-BFC165EB6BE9}" type="datetimeFigureOut">
              <a:rPr lang="id-ID" smtClean="0"/>
              <a:t>10/10/2017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95BD-3339-439D-B2CE-98B3C6482AE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AA7E-B2F5-4A4E-BE4A-BFC165EB6BE9}" type="datetimeFigureOut">
              <a:rPr lang="id-ID" smtClean="0"/>
              <a:t>10/10/2017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95BD-3339-439D-B2CE-98B3C6482AEB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AA7E-B2F5-4A4E-BE4A-BFC165EB6BE9}" type="datetimeFigureOut">
              <a:rPr lang="id-ID" smtClean="0"/>
              <a:t>10/10/2017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7695BD-3339-439D-B2CE-98B3C6482AEB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57695BD-3339-439D-B2CE-98B3C6482AEB}" type="slidenum">
              <a:rPr lang="id-ID" smtClean="0"/>
              <a:t>‹#›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35FAA7E-B2F5-4A4E-BE4A-BFC165EB6BE9}" type="datetimeFigureOut">
              <a:rPr lang="id-ID" smtClean="0"/>
              <a:t>10/10/2017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163824"/>
            <a:ext cx="8839200" cy="1282411"/>
          </a:xfrm>
        </p:spPr>
        <p:txBody>
          <a:bodyPr>
            <a:normAutofit fontScale="90000"/>
          </a:bodyPr>
          <a:lstStyle/>
          <a:p>
            <a:r>
              <a:rPr lang="id-ID" dirty="0"/>
              <a:t>KOPERASI SEBAGAI ORGANISASI SOSIAL &amp; BISNIS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499616"/>
          </a:xfrm>
        </p:spPr>
        <p:txBody>
          <a:bodyPr>
            <a:normAutofit fontScale="85000" lnSpcReduction="20000"/>
          </a:bodyPr>
          <a:lstStyle/>
          <a:p>
            <a:r>
              <a:rPr lang="id-ID" sz="3900" dirty="0" smtClean="0">
                <a:solidFill>
                  <a:schemeClr val="accent5">
                    <a:lumMod val="75000"/>
                  </a:schemeClr>
                </a:solidFill>
              </a:rPr>
              <a:t>BAB </a:t>
            </a:r>
            <a:r>
              <a:rPr lang="id-ID" sz="3900" dirty="0" smtClean="0">
                <a:solidFill>
                  <a:schemeClr val="accent5">
                    <a:lumMod val="75000"/>
                  </a:schemeClr>
                </a:solidFill>
              </a:rPr>
              <a:t>III</a:t>
            </a:r>
          </a:p>
          <a:p>
            <a:pPr algn="ctr"/>
            <a:r>
              <a:rPr lang="id-ID" sz="4700" b="1" dirty="0" smtClean="0">
                <a:solidFill>
                  <a:srgbClr val="00B050"/>
                </a:solidFill>
              </a:rPr>
              <a:t>UNIVERSITAS ISLAM MALANG</a:t>
            </a:r>
          </a:p>
          <a:p>
            <a:pPr algn="ctr"/>
            <a:r>
              <a:rPr lang="id-ID" sz="2600" dirty="0" smtClean="0">
                <a:solidFill>
                  <a:srgbClr val="C00000"/>
                </a:solidFill>
              </a:rPr>
              <a:t>ITA ATHIA, S.Sos, MM</a:t>
            </a:r>
            <a:endParaRPr lang="id-ID" sz="2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25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859218"/>
          </a:xfrm>
        </p:spPr>
        <p:txBody>
          <a:bodyPr/>
          <a:lstStyle/>
          <a:p>
            <a:r>
              <a:rPr lang="id-ID" b="1" dirty="0" smtClean="0">
                <a:solidFill>
                  <a:srgbClr val="C00000"/>
                </a:solidFill>
              </a:rPr>
              <a:t>IV. KRITIK TERHADAP KOPERASI</a:t>
            </a:r>
            <a:endParaRPr lang="id-ID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8448"/>
            <a:ext cx="10160000" cy="5102352"/>
          </a:xfrm>
        </p:spPr>
        <p:txBody>
          <a:bodyPr>
            <a:normAutofit lnSpcReduction="10000"/>
          </a:bodyPr>
          <a:lstStyle/>
          <a:p>
            <a:pPr marL="571500" indent="-457200">
              <a:buFont typeface="+mj-lt"/>
              <a:buAutoNum type="arabicPeriod"/>
            </a:pPr>
            <a:r>
              <a:rPr lang="id-ID" sz="2400" dirty="0" smtClean="0"/>
              <a:t>Status ganda dalam koperasi menjadi masalah tersendiri, aggota sebagai pemilikmerumuskan program pengembangan perusahaan. Dalam mengembangkan usahanya, maka seluruh kegiatan usaha koperasi didasarkan pada maksimalisasi pelayanan atau pemenuhan kebutuhan ekonomi anggota.</a:t>
            </a:r>
          </a:p>
          <a:p>
            <a:pPr marL="571500" indent="-457200">
              <a:buFont typeface="+mj-lt"/>
              <a:buAutoNum type="arabicPeriod"/>
            </a:pPr>
            <a:r>
              <a:rPr lang="id-ID" sz="2400" dirty="0" smtClean="0"/>
              <a:t>Peran koperasi untuk berkontribusi terhadap perekonomian Indonesia belum mencapai taraf yang signifikan. Maksimalisasi pemberian pelayanan sebesar-besarnya pada anggota bertolak belakang dengan tujuan koperasi sebagai badan usaha yang berorientasi pada profit.</a:t>
            </a:r>
          </a:p>
          <a:p>
            <a:pPr marL="571500" indent="-457200">
              <a:buFont typeface="+mj-lt"/>
              <a:buAutoNum type="arabicPeriod"/>
            </a:pPr>
            <a:r>
              <a:rPr lang="id-ID" sz="2400" dirty="0" smtClean="0"/>
              <a:t> Jasa-jasa pelayanan yang diberikan koperasi seringkali tidak efisien dan tidak mengarah pada kebutuhan anggotanya.</a:t>
            </a:r>
          </a:p>
          <a:p>
            <a:pPr marL="571500" indent="-457200">
              <a:buFont typeface="+mj-lt"/>
              <a:buAutoNum type="arabicPeriod"/>
            </a:pPr>
            <a:r>
              <a:rPr lang="id-ID" sz="2400" dirty="0" smtClean="0"/>
              <a:t>Tingkat efisiensi perusahaan-perusahaan koperasi yang rendah seperti manajemen yang tidak baik, penyelewengan, korupsi, nepotisme, dan lain-lain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68497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731202"/>
          </a:xfrm>
        </p:spPr>
        <p:txBody>
          <a:bodyPr/>
          <a:lstStyle/>
          <a:p>
            <a:r>
              <a:rPr lang="id-ID" dirty="0" smtClean="0"/>
              <a:t>I. KOPERASI SEBAGAI BADAN USAHA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706051"/>
              </p:ext>
            </p:extLst>
          </p:nvPr>
        </p:nvGraphicFramePr>
        <p:xfrm>
          <a:off x="609600" y="1169988"/>
          <a:ext cx="10160000" cy="5230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400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12064"/>
            <a:ext cx="10160000" cy="588873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id-ID" sz="3200" dirty="0" smtClean="0"/>
              <a:t>Ada 6 aspek dasar yang menjadi pertimbangan untuk mencapai tujuan koperasi sebagai badan usaha, yaitu:</a:t>
            </a:r>
          </a:p>
          <a:p>
            <a:pPr marL="114300" indent="0">
              <a:buNone/>
            </a:pPr>
            <a:endParaRPr lang="id-ID" sz="3200" dirty="0" smtClean="0"/>
          </a:p>
          <a:p>
            <a:pPr marL="628650" indent="-514350">
              <a:buFont typeface="+mj-lt"/>
              <a:buAutoNum type="arabicPeriod"/>
            </a:pPr>
            <a:r>
              <a:rPr lang="id-ID" sz="3600" dirty="0" smtClean="0">
                <a:solidFill>
                  <a:srgbClr val="FF0000"/>
                </a:solidFill>
              </a:rPr>
              <a:t>Status dan motif anggota koperasi</a:t>
            </a:r>
          </a:p>
          <a:p>
            <a:pPr marL="628650" indent="-514350">
              <a:buFont typeface="+mj-lt"/>
              <a:buAutoNum type="arabicPeriod"/>
            </a:pPr>
            <a:r>
              <a:rPr lang="id-ID" sz="3600" dirty="0" smtClean="0">
                <a:solidFill>
                  <a:srgbClr val="FF0000"/>
                </a:solidFill>
              </a:rPr>
              <a:t>Kegiatan usaha</a:t>
            </a:r>
          </a:p>
          <a:p>
            <a:pPr marL="628650" indent="-514350">
              <a:buFont typeface="+mj-lt"/>
              <a:buAutoNum type="arabicPeriod"/>
            </a:pPr>
            <a:r>
              <a:rPr lang="id-ID" sz="3600" dirty="0" smtClean="0">
                <a:solidFill>
                  <a:srgbClr val="FF0000"/>
                </a:solidFill>
              </a:rPr>
              <a:t>Permodalan koperasi</a:t>
            </a:r>
          </a:p>
          <a:p>
            <a:pPr marL="628650" indent="-514350">
              <a:buFont typeface="+mj-lt"/>
              <a:buAutoNum type="arabicPeriod"/>
            </a:pPr>
            <a:r>
              <a:rPr lang="id-ID" sz="3600" dirty="0" smtClean="0">
                <a:solidFill>
                  <a:srgbClr val="FF0000"/>
                </a:solidFill>
              </a:rPr>
              <a:t>Manajemen koperasi</a:t>
            </a:r>
          </a:p>
          <a:p>
            <a:pPr marL="628650" indent="-514350">
              <a:buFont typeface="+mj-lt"/>
              <a:buAutoNum type="arabicPeriod"/>
            </a:pPr>
            <a:r>
              <a:rPr lang="id-ID" sz="3600" dirty="0" smtClean="0">
                <a:solidFill>
                  <a:srgbClr val="FF0000"/>
                </a:solidFill>
              </a:rPr>
              <a:t>Organisasi koperasi</a:t>
            </a:r>
          </a:p>
          <a:p>
            <a:pPr marL="628650" indent="-514350">
              <a:buFont typeface="+mj-lt"/>
              <a:buAutoNum type="arabicPeriod"/>
            </a:pPr>
            <a:r>
              <a:rPr lang="id-ID" sz="3600" dirty="0" smtClean="0">
                <a:solidFill>
                  <a:srgbClr val="FF0000"/>
                </a:solidFill>
              </a:rPr>
              <a:t>Sistem pembagian keuntungan (SHU)</a:t>
            </a:r>
            <a:endParaRPr lang="id-ID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05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3904879"/>
              </p:ext>
            </p:extLst>
          </p:nvPr>
        </p:nvGraphicFramePr>
        <p:xfrm>
          <a:off x="384048" y="182880"/>
          <a:ext cx="10385552" cy="6528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394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566610"/>
          </a:xfrm>
        </p:spPr>
        <p:txBody>
          <a:bodyPr/>
          <a:lstStyle/>
          <a:p>
            <a:r>
              <a:rPr lang="id-ID" i="1" dirty="0" smtClean="0">
                <a:solidFill>
                  <a:srgbClr val="C00000"/>
                </a:solidFill>
              </a:rPr>
              <a:t>STATUS GANDA ANGGOTA KOPERASI</a:t>
            </a:r>
            <a:endParaRPr lang="id-ID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15568"/>
            <a:ext cx="10160000" cy="5285232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4" name="Rounded Rectangle 3"/>
          <p:cNvSpPr/>
          <p:nvPr/>
        </p:nvSpPr>
        <p:spPr>
          <a:xfrm>
            <a:off x="201168" y="3282696"/>
            <a:ext cx="1572768" cy="969264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200" dirty="0" smtClean="0">
                <a:solidFill>
                  <a:srgbClr val="FF0000"/>
                </a:solidFill>
              </a:rPr>
              <a:t>ANGGOTA KOPERASI</a:t>
            </a:r>
            <a:endParaRPr lang="id-ID" sz="2200" dirty="0">
              <a:solidFill>
                <a:srgbClr val="FF000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020824" y="2505456"/>
            <a:ext cx="859536" cy="2706624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chemeClr val="tx1"/>
                </a:solidFill>
              </a:rPr>
              <a:t>S</a:t>
            </a:r>
          </a:p>
          <a:p>
            <a:pPr algn="ctr"/>
            <a:r>
              <a:rPr lang="id-ID" sz="2000" b="1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id-ID" sz="2000" b="1" dirty="0" smtClean="0">
                <a:solidFill>
                  <a:schemeClr val="tx1"/>
                </a:solidFill>
              </a:rPr>
              <a:t>M</a:t>
            </a:r>
          </a:p>
          <a:p>
            <a:pPr algn="ctr"/>
            <a:r>
              <a:rPr lang="id-ID" sz="2000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410712" y="1280160"/>
            <a:ext cx="786384" cy="530352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/>
              <a:t>K</a:t>
            </a:r>
          </a:p>
          <a:p>
            <a:pPr algn="ctr"/>
            <a:r>
              <a:rPr lang="id-ID" sz="2000" b="1" dirty="0" smtClean="0"/>
              <a:t>E</a:t>
            </a:r>
          </a:p>
          <a:p>
            <a:pPr algn="ctr"/>
            <a:r>
              <a:rPr lang="id-ID" sz="2000" b="1" dirty="0" smtClean="0"/>
              <a:t>B</a:t>
            </a:r>
          </a:p>
          <a:p>
            <a:pPr algn="ctr"/>
            <a:r>
              <a:rPr lang="id-ID" sz="2000" b="1" dirty="0" smtClean="0"/>
              <a:t>U</a:t>
            </a:r>
          </a:p>
          <a:p>
            <a:pPr algn="ctr"/>
            <a:r>
              <a:rPr lang="id-ID" sz="2000" b="1" dirty="0" smtClean="0"/>
              <a:t>T</a:t>
            </a:r>
          </a:p>
          <a:p>
            <a:pPr algn="ctr"/>
            <a:r>
              <a:rPr lang="id-ID" sz="2000" b="1" dirty="0" smtClean="0"/>
              <a:t>U</a:t>
            </a:r>
          </a:p>
          <a:p>
            <a:pPr algn="ctr"/>
            <a:r>
              <a:rPr lang="id-ID" sz="2000" b="1" dirty="0" smtClean="0"/>
              <a:t>H</a:t>
            </a:r>
          </a:p>
          <a:p>
            <a:pPr algn="ctr"/>
            <a:r>
              <a:rPr lang="id-ID" sz="2000" b="1" dirty="0" smtClean="0"/>
              <a:t>A</a:t>
            </a:r>
          </a:p>
          <a:p>
            <a:pPr algn="ctr"/>
            <a:r>
              <a:rPr lang="id-ID" sz="2000" b="1" dirty="0" smtClean="0"/>
              <a:t>N</a:t>
            </a:r>
          </a:p>
          <a:p>
            <a:pPr algn="ctr"/>
            <a:endParaRPr lang="id-ID" sz="2000" b="1" dirty="0"/>
          </a:p>
          <a:p>
            <a:pPr algn="ctr"/>
            <a:r>
              <a:rPr lang="id-ID" sz="2000" b="1" dirty="0" smtClean="0"/>
              <a:t>E</a:t>
            </a:r>
          </a:p>
          <a:p>
            <a:pPr algn="ctr"/>
            <a:r>
              <a:rPr lang="id-ID" sz="2000" b="1" dirty="0" smtClean="0"/>
              <a:t>K</a:t>
            </a:r>
          </a:p>
          <a:p>
            <a:pPr algn="ctr"/>
            <a:r>
              <a:rPr lang="id-ID" sz="2000" b="1" dirty="0" smtClean="0"/>
              <a:t>O</a:t>
            </a:r>
          </a:p>
          <a:p>
            <a:pPr algn="ctr"/>
            <a:r>
              <a:rPr lang="id-ID" sz="2000" b="1" dirty="0" smtClean="0"/>
              <a:t>N</a:t>
            </a:r>
          </a:p>
          <a:p>
            <a:pPr algn="ctr"/>
            <a:r>
              <a:rPr lang="id-ID" sz="2000" b="1" dirty="0" smtClean="0"/>
              <a:t>O</a:t>
            </a:r>
          </a:p>
          <a:p>
            <a:pPr algn="ctr"/>
            <a:r>
              <a:rPr lang="id-ID" sz="2000" b="1" dirty="0" smtClean="0"/>
              <a:t>M</a:t>
            </a:r>
          </a:p>
          <a:p>
            <a:pPr algn="ctr"/>
            <a:r>
              <a:rPr lang="id-ID" sz="2000" b="1" dirty="0"/>
              <a:t>I</a:t>
            </a:r>
          </a:p>
        </p:txBody>
      </p:sp>
      <p:sp>
        <p:nvSpPr>
          <p:cNvPr id="7" name="Oval 6"/>
          <p:cNvSpPr/>
          <p:nvPr/>
        </p:nvSpPr>
        <p:spPr>
          <a:xfrm>
            <a:off x="5038344" y="2340864"/>
            <a:ext cx="1115568" cy="329184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600" dirty="0" smtClean="0">
                <a:solidFill>
                  <a:srgbClr val="FF0000"/>
                </a:solidFill>
              </a:rPr>
              <a:t>Sebagai Pemakai</a:t>
            </a:r>
            <a:endParaRPr lang="id-ID" sz="2600" dirty="0">
              <a:solidFill>
                <a:srgbClr val="FF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839712" y="865632"/>
            <a:ext cx="2926080" cy="80467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chemeClr val="tx1"/>
                </a:solidFill>
              </a:rPr>
              <a:t>KELOMPOK KOPERASI</a:t>
            </a:r>
          </a:p>
          <a:p>
            <a:pPr algn="ctr"/>
            <a:r>
              <a:rPr lang="id-ID" sz="2000" b="1" dirty="0" smtClean="0">
                <a:solidFill>
                  <a:schemeClr val="tx1"/>
                </a:solidFill>
              </a:rPr>
              <a:t>(RAPAT ANGGOTA)</a:t>
            </a:r>
            <a:endParaRPr lang="id-ID" sz="20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7296912" y="2217420"/>
            <a:ext cx="2011680" cy="905256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solidFill>
                  <a:srgbClr val="FF0000"/>
                </a:solidFill>
              </a:rPr>
              <a:t>Sebagai Pemilik</a:t>
            </a:r>
            <a:endParaRPr lang="id-ID" sz="2400" dirty="0">
              <a:solidFill>
                <a:srgbClr val="FF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028688" y="3767328"/>
            <a:ext cx="2523744" cy="1408176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chemeClr val="tx1"/>
                </a:solidFill>
              </a:rPr>
              <a:t>PERUSAHAAN KOPERASI</a:t>
            </a:r>
            <a:endParaRPr lang="id-ID" sz="2000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564624" y="5413248"/>
            <a:ext cx="1444752" cy="117043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tx1"/>
                </a:solidFill>
              </a:rPr>
              <a:t>PASAR</a:t>
            </a:r>
            <a:endParaRPr lang="id-ID" sz="2400" b="1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896112" y="1152144"/>
            <a:ext cx="0" cy="213055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896112" y="1152144"/>
            <a:ext cx="59436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290560" y="1670304"/>
            <a:ext cx="12192" cy="5471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443216" y="1670304"/>
            <a:ext cx="18288" cy="6705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113520" y="1670304"/>
            <a:ext cx="18288" cy="6705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7461504" y="2980944"/>
            <a:ext cx="0" cy="78638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9131808" y="3005328"/>
            <a:ext cx="0" cy="78638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8290560" y="3133344"/>
            <a:ext cx="12192" cy="63398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564624" y="4471416"/>
            <a:ext cx="72237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0287000" y="4471416"/>
            <a:ext cx="0" cy="9418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8302752" y="5998464"/>
            <a:ext cx="126187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8302752" y="5212080"/>
            <a:ext cx="0" cy="78638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6153912" y="3621024"/>
            <a:ext cx="886968" cy="6309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6153912" y="4251960"/>
            <a:ext cx="886968" cy="6903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6153912" y="4251960"/>
            <a:ext cx="88696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 flipV="1">
            <a:off x="4197096" y="2505456"/>
            <a:ext cx="841248" cy="4998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4315968" y="5413248"/>
            <a:ext cx="987552" cy="5852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4315968" y="4286250"/>
            <a:ext cx="72237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800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44" y="292608"/>
            <a:ext cx="10972799" cy="6217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6549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" y="292608"/>
            <a:ext cx="10844783" cy="630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7037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932370"/>
          </a:xfrm>
        </p:spPr>
        <p:txBody>
          <a:bodyPr/>
          <a:lstStyle/>
          <a:p>
            <a:r>
              <a:rPr lang="id-ID" sz="4000" dirty="0" smtClean="0"/>
              <a:t>II. PERBEDAAN KOPERASI dg GOTONG ROYONG</a:t>
            </a:r>
            <a:endParaRPr lang="id-ID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0604700"/>
              </p:ext>
            </p:extLst>
          </p:nvPr>
        </p:nvGraphicFramePr>
        <p:xfrm>
          <a:off x="609600" y="1316038"/>
          <a:ext cx="10160001" cy="5059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99744"/>
                <a:gridCol w="4297680"/>
                <a:gridCol w="486257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200" dirty="0" smtClean="0"/>
                        <a:t>NO</a:t>
                      </a:r>
                      <a:endParaRPr lang="id-ID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200" dirty="0" smtClean="0"/>
                        <a:t>GOTONG ROYONG</a:t>
                      </a:r>
                      <a:endParaRPr lang="id-ID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200" dirty="0" smtClean="0"/>
                        <a:t>KOPERASI</a:t>
                      </a:r>
                      <a:endParaRPr lang="id-ID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200" dirty="0" smtClean="0"/>
                        <a:t>1.</a:t>
                      </a:r>
                      <a:endParaRPr lang="id-ID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200" dirty="0" smtClean="0"/>
                        <a:t>Merupakan tradisi dalam masyarakat pedesaan, munculnya didorong oleh perasaan terikat antar anggota masyarakat</a:t>
                      </a:r>
                      <a:endParaRPr lang="id-ID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200" dirty="0" smtClean="0"/>
                        <a:t>Kemunculannya adalah didorong oleh kebutuhan ekonomi</a:t>
                      </a:r>
                      <a:endParaRPr lang="id-ID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200" dirty="0" smtClean="0"/>
                        <a:t>2.</a:t>
                      </a:r>
                      <a:endParaRPr lang="id-ID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200" dirty="0" smtClean="0"/>
                        <a:t>Sifat</a:t>
                      </a:r>
                      <a:r>
                        <a:rPr lang="id-ID" sz="2200" baseline="0" dirty="0" smtClean="0"/>
                        <a:t> aktivitas ini sementara, bergerak secara spontan, timbulnya  pada saat ada masalah, dan berakhir setelah masalah teratasi</a:t>
                      </a:r>
                      <a:endParaRPr lang="id-ID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200" dirty="0" smtClean="0"/>
                        <a:t>Koperasi mempunyai</a:t>
                      </a:r>
                      <a:r>
                        <a:rPr lang="id-ID" sz="2200" baseline="0" dirty="0" smtClean="0"/>
                        <a:t> tujuan yang tetap dan usahanya dilakukan secara terus menerus</a:t>
                      </a:r>
                      <a:endParaRPr lang="id-ID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200" dirty="0" smtClean="0"/>
                        <a:t>3.</a:t>
                      </a:r>
                      <a:endParaRPr lang="id-ID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200" dirty="0" smtClean="0"/>
                        <a:t>Bergerak berdasarkan kesadaran</a:t>
                      </a:r>
                      <a:r>
                        <a:rPr lang="id-ID" sz="2200" baseline="0" dirty="0" smtClean="0"/>
                        <a:t> pribadi masing-masing sehingga selain jasa yang disumbangkan juga materi  yang dimiliki masing-masing tanpa menharapkan imbalan</a:t>
                      </a:r>
                      <a:endParaRPr lang="id-ID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200" dirty="0" smtClean="0"/>
                        <a:t>Koperasi merupakan organisasi yang teratur,</a:t>
                      </a:r>
                      <a:r>
                        <a:rPr lang="id-ID" sz="2200" baseline="0" dirty="0" smtClean="0"/>
                        <a:t> lengkap dengan susunan pengurus, daftar anggota, anggaran dasar, program kerja dan sebagainya</a:t>
                      </a:r>
                      <a:endParaRPr lang="id-ID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902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950658"/>
          </a:xfrm>
        </p:spPr>
        <p:txBody>
          <a:bodyPr/>
          <a:lstStyle/>
          <a:p>
            <a:r>
              <a:rPr lang="id-ID" sz="4400" b="1" dirty="0" smtClean="0">
                <a:solidFill>
                  <a:srgbClr val="C00000"/>
                </a:solidFill>
              </a:rPr>
              <a:t>III. KOPERASI SEBAGAI ORGANISASI SOSIAL</a:t>
            </a:r>
            <a:endParaRPr lang="id-ID" sz="4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26464"/>
            <a:ext cx="10160000" cy="4974336"/>
          </a:xfrm>
        </p:spPr>
        <p:txBody>
          <a:bodyPr>
            <a:noAutofit/>
          </a:bodyPr>
          <a:lstStyle/>
          <a:p>
            <a:pPr marL="114300" indent="0" algn="ctr">
              <a:buNone/>
            </a:pPr>
            <a:r>
              <a:rPr lang="id-ID" sz="2400" dirty="0"/>
              <a:t>“Koperasi adalah suatu Organisasi Ekonomi”. Meskipun koperasi merupakan suatu Organisasi Ekonomi tapi “dia” Berwatak Sosial</a:t>
            </a:r>
            <a:r>
              <a:rPr lang="id-ID" sz="2400" dirty="0" smtClean="0"/>
              <a:t>.</a:t>
            </a:r>
            <a:endParaRPr lang="id-ID" sz="2400" dirty="0"/>
          </a:p>
          <a:p>
            <a:pPr marL="114300" indent="0" algn="ctr">
              <a:buNone/>
            </a:pPr>
            <a:endParaRPr lang="id-ID" sz="2400" dirty="0"/>
          </a:p>
          <a:p>
            <a:pPr marL="114300" indent="0" algn="ctr">
              <a:buNone/>
            </a:pPr>
            <a:r>
              <a:rPr lang="id-ID" sz="2400" dirty="0"/>
              <a:t>Koperasi pada dasarnya adalah menyusun tenaga-tenaga perorangan (“lemah”) dan tersebar di suatu wilayah, akan menjadi “kuat” melalui Organisasi.  Menurut Orang </a:t>
            </a:r>
            <a:r>
              <a:rPr lang="id-ID" sz="2400" dirty="0" smtClean="0"/>
              <a:t>Bijak, Organisasi </a:t>
            </a:r>
            <a:r>
              <a:rPr lang="id-ID" sz="2400" dirty="0"/>
              <a:t>di ibaratkan sebagai sapu lidi yang terdiri dari lidi-lidi lemah (bila satu).  Lidi-lidi itu digabungkan (diikat) dan diberi tangkai menjadi sebuah sapu].  Lidi-lidi yang telah diikat dan diberi tangkai disebut sapu lidi. Jadi organisasi itu  “pangkal kekuatan”.  Kekuatan Organisasi Koperasi terletak pada sifat persekutuannya (ikatannya), pada koperasi ikatan itu didasarkan pada “tolong-menolong dan tanggung jawab bersama”.  Bila tolong-menolong dan tanggungjawab tak terlaksana (tak ada), berarti ikatan itu tak ada</a:t>
            </a:r>
            <a:r>
              <a:rPr lang="id-ID" sz="2400" dirty="0" smtClean="0"/>
              <a:t>.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8155462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216</TotalTime>
  <Words>605</Words>
  <Application>Microsoft Office PowerPoint</Application>
  <PresentationFormat>Custom</PresentationFormat>
  <Paragraphs>81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KOPERASI SEBAGAI ORGANISASI SOSIAL &amp; BISNIS</vt:lpstr>
      <vt:lpstr>I. KOPERASI SEBAGAI BADAN USAHA</vt:lpstr>
      <vt:lpstr>PowerPoint Presentation</vt:lpstr>
      <vt:lpstr>PowerPoint Presentation</vt:lpstr>
      <vt:lpstr>STATUS GANDA ANGGOTA KOPERASI</vt:lpstr>
      <vt:lpstr>PowerPoint Presentation</vt:lpstr>
      <vt:lpstr>PowerPoint Presentation</vt:lpstr>
      <vt:lpstr>II. PERBEDAAN KOPERASI dg GOTONG ROYONG</vt:lpstr>
      <vt:lpstr>III. KOPERASI SEBAGAI ORGANISASI SOSIAL</vt:lpstr>
      <vt:lpstr>IV. KRITIK TERHADAP KOPERASI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40</cp:revision>
  <dcterms:created xsi:type="dcterms:W3CDTF">2017-09-19T14:34:24Z</dcterms:created>
  <dcterms:modified xsi:type="dcterms:W3CDTF">2017-10-10T14:28:32Z</dcterms:modified>
</cp:coreProperties>
</file>